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91" r:id="rId7"/>
    <p:sldId id="290" r:id="rId8"/>
    <p:sldId id="262" r:id="rId9"/>
    <p:sldId id="263" r:id="rId10"/>
    <p:sldId id="271" r:id="rId11"/>
    <p:sldId id="273" r:id="rId12"/>
    <p:sldId id="265" r:id="rId13"/>
    <p:sldId id="269" r:id="rId14"/>
    <p:sldId id="293" r:id="rId15"/>
    <p:sldId id="292" r:id="rId16"/>
    <p:sldId id="270" r:id="rId17"/>
    <p:sldId id="264" r:id="rId18"/>
    <p:sldId id="268" r:id="rId19"/>
    <p:sldId id="266" r:id="rId20"/>
    <p:sldId id="272" r:id="rId21"/>
    <p:sldId id="28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FDFE"/>
    <a:srgbClr val="A0D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41" autoAdjust="0"/>
  </p:normalViewPr>
  <p:slideViewPr>
    <p:cSldViewPr snapToGrid="0">
      <p:cViewPr varScale="1">
        <p:scale>
          <a:sx n="72" d="100"/>
          <a:sy n="72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DA5BF-3F47-46CD-A32B-E7083DF43A3E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407E-CA6E-4DD8-9DFE-C2A7C4FCCB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74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79" y="208077"/>
            <a:ext cx="6477000" cy="6477000"/>
          </a:xfrm>
          <a:prstGeom prst="rect">
            <a:avLst/>
          </a:prstGeom>
        </p:spPr>
      </p:pic>
      <p:pic>
        <p:nvPicPr>
          <p:cNvPr id="70" name="图片 6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747" r="28355" b="3844"/>
          <a:stretch>
            <a:fillRect/>
          </a:stretch>
        </p:blipFill>
        <p:spPr>
          <a:xfrm rot="17100000">
            <a:off x="2107702" y="-868670"/>
            <a:ext cx="7631354" cy="8506716"/>
          </a:xfrm>
          <a:prstGeom prst="rect">
            <a:avLst/>
          </a:prstGeom>
        </p:spPr>
      </p:pic>
      <p:pic>
        <p:nvPicPr>
          <p:cNvPr id="71" name="图片 7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9317" r="34744" b="20898"/>
          <a:stretch>
            <a:fillRect/>
          </a:stretch>
        </p:blipFill>
        <p:spPr>
          <a:xfrm>
            <a:off x="3159855" y="726470"/>
            <a:ext cx="5565286" cy="5496584"/>
          </a:xfrm>
          <a:prstGeom prst="rect">
            <a:avLst/>
          </a:prstGeom>
        </p:spPr>
      </p:pic>
      <p:sp>
        <p:nvSpPr>
          <p:cNvPr id="69" name="椭圆 6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316313" y="858631"/>
            <a:ext cx="5175892" cy="5175892"/>
          </a:xfrm>
          <a:prstGeom prst="ellipse">
            <a:avLst/>
          </a:prstGeom>
          <a:noFill/>
          <a:ln>
            <a:solidFill>
              <a:srgbClr val="64CAD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987326" y="4015857"/>
            <a:ext cx="3872106" cy="2914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300" b="1" dirty="0" err="1">
                <a:solidFill>
                  <a:srgbClr val="A0DAE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zyh</a:t>
            </a:r>
            <a:r>
              <a:rPr lang="zh-CN" altLang="en-US" sz="1300" b="1" dirty="0">
                <a:solidFill>
                  <a:srgbClr val="A0DAE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  <a:endParaRPr lang="pt-BR" altLang="zh-CN" sz="1300" b="1" dirty="0">
              <a:solidFill>
                <a:srgbClr val="A0DAE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960526" y="2943516"/>
            <a:ext cx="5963944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第四章</a:t>
            </a:r>
            <a:endParaRPr lang="en-US" altLang="zh-CN" sz="56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08333E-7 0.13843 L 2.08333E-7 -1.1111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9167E-6 0.13842 L -4.79167E-6 -1.85185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5" dur="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42479" y="637267"/>
            <a:ext cx="955703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972865" y="701947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a typeface="Meiryo" panose="020B0604030504040204" pitchFamily="34" charset="-128"/>
                <a:cs typeface="Open Sans" panose="020B0606030504020204" pitchFamily="34" charset="0"/>
              </a:rPr>
              <a:t>例题三</a:t>
            </a:r>
          </a:p>
        </p:txBody>
      </p:sp>
      <p:sp>
        <p:nvSpPr>
          <p:cNvPr id="9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17" name="图片 16" descr="图片包含 文字, 地图&#10;&#10;已生成极高可信度的说明">
            <a:extLst>
              <a:ext uri="{FF2B5EF4-FFF2-40B4-BE49-F238E27FC236}">
                <a16:creationId xmlns:a16="http://schemas.microsoft.com/office/drawing/2014/main" id="{3E0FED05-6C1F-4EF4-ABB1-3516BA612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0" y="2089684"/>
            <a:ext cx="3562847" cy="27340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708A38-E7E8-40C1-B4AA-72315306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028" y="1733549"/>
            <a:ext cx="5475767" cy="4487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8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68588" y="3215375"/>
            <a:ext cx="658496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600" b="1" spc="3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用</a:t>
            </a:r>
            <a:r>
              <a:rPr lang="en-US" altLang="zh-CN" sz="4600" b="1" spc="3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switch</a:t>
            </a:r>
            <a:r>
              <a:rPr lang="zh-CN" altLang="en-US" sz="4600" b="1" spc="3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语句实现多分支选择结构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44889" y="595478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104488" y="760570"/>
            <a:ext cx="5625382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Switch</a:t>
            </a:r>
            <a:r>
              <a: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语句的一般形式</a:t>
            </a:r>
          </a:p>
        </p:txBody>
      </p:sp>
      <p:sp>
        <p:nvSpPr>
          <p:cNvPr id="4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142957" y="1915404"/>
            <a:ext cx="3985693" cy="554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Switch(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表达式）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{</a:t>
            </a: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case 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常量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： 语句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case 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常量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： 语句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。。。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case 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常量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 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：语句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Default : 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语句 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 + 1</a:t>
            </a: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}</a:t>
            </a:r>
          </a:p>
          <a:p>
            <a:pPr algn="ctr">
              <a:lnSpc>
                <a:spcPct val="200000"/>
              </a:lnSpc>
            </a:pPr>
            <a:endParaRPr lang="en-US" sz="200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647704" y="4529465"/>
            <a:ext cx="5401339" cy="123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在每一个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case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后面的语句后，都有一个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break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语句，它的作用是使流程转到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switch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语句的末尾</a:t>
            </a:r>
            <a:r>
              <a:rPr lang="zh-CN" altLang="en-US" sz="20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200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43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90874" y="621501"/>
            <a:ext cx="1038511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088723" y="750862"/>
            <a:ext cx="52796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Switch</a:t>
            </a:r>
            <a:r>
              <a: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语句注意事项</a:t>
            </a:r>
          </a:p>
        </p:txBody>
      </p:sp>
      <p:sp>
        <p:nvSpPr>
          <p:cNvPr id="23" name="Rectangle 1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30693" y="2072042"/>
            <a:ext cx="194630" cy="191746"/>
          </a:xfrm>
          <a:prstGeom prst="rect">
            <a:avLst/>
          </a:prstGeom>
          <a:solidFill>
            <a:srgbClr val="62FD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rgbClr val="62FDFE"/>
              </a:solidFill>
            </a:endParaRPr>
          </a:p>
        </p:txBody>
      </p:sp>
      <p:sp>
        <p:nvSpPr>
          <p:cNvPr id="24" name="Rectangle 1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30693" y="3056539"/>
            <a:ext cx="194630" cy="194630"/>
          </a:xfrm>
          <a:prstGeom prst="rect">
            <a:avLst/>
          </a:prstGeom>
          <a:solidFill>
            <a:srgbClr val="62FD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rgbClr val="62FDFE"/>
              </a:solidFill>
            </a:endParaRPr>
          </a:p>
        </p:txBody>
      </p:sp>
      <p:sp>
        <p:nvSpPr>
          <p:cNvPr id="25" name="Rectangle 1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41107" y="3915704"/>
            <a:ext cx="194630" cy="193188"/>
          </a:xfrm>
          <a:prstGeom prst="rect">
            <a:avLst/>
          </a:prstGeom>
          <a:solidFill>
            <a:srgbClr val="62FD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rgbClr val="62FDFE"/>
              </a:solidFill>
            </a:endParaRPr>
          </a:p>
        </p:txBody>
      </p:sp>
      <p:sp>
        <p:nvSpPr>
          <p:cNvPr id="26" name="Rectangle 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41107" y="4773427"/>
            <a:ext cx="194630" cy="194630"/>
          </a:xfrm>
          <a:prstGeom prst="rect">
            <a:avLst/>
          </a:prstGeom>
          <a:solidFill>
            <a:srgbClr val="62FD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rgbClr val="62FDFE"/>
              </a:solidFill>
            </a:endParaRPr>
          </a:p>
        </p:txBody>
      </p:sp>
      <p:sp>
        <p:nvSpPr>
          <p:cNvPr id="27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326905" y="1820255"/>
            <a:ext cx="9934401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</a:rPr>
              <a:t>default</a:t>
            </a:r>
            <a:r>
              <a:rPr lang="zh-CN" altLang="en-US" sz="2000" dirty="0">
                <a:solidFill>
                  <a:srgbClr val="62FDFE"/>
                </a:solidFill>
              </a:rPr>
              <a:t>和</a:t>
            </a:r>
            <a:r>
              <a:rPr lang="en-US" altLang="zh-CN" sz="2000" dirty="0">
                <a:solidFill>
                  <a:srgbClr val="62FDFE"/>
                </a:solidFill>
              </a:rPr>
              <a:t>case</a:t>
            </a:r>
            <a:r>
              <a:rPr lang="zh-CN" altLang="en-US" sz="2000" dirty="0">
                <a:solidFill>
                  <a:srgbClr val="62FDFE"/>
                </a:solidFill>
              </a:rPr>
              <a:t>语句可以随意调换位置并不会影响其中的运行顺序。</a:t>
            </a:r>
            <a:endParaRPr lang="en-US" sz="2000" b="1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326905" y="2761439"/>
            <a:ext cx="10063196" cy="61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62FDFE"/>
                </a:solidFill>
              </a:rPr>
              <a:t>switch</a:t>
            </a:r>
            <a:r>
              <a:rPr lang="zh-CN" altLang="en-US" sz="2000" b="1" dirty="0">
                <a:solidFill>
                  <a:srgbClr val="62FDFE"/>
                </a:solidFill>
              </a:rPr>
              <a:t>语句运行结束只有两种方法，</a:t>
            </a:r>
            <a:r>
              <a:rPr lang="en-US" altLang="zh-CN" sz="2000" b="1" dirty="0">
                <a:solidFill>
                  <a:srgbClr val="62FDFE"/>
                </a:solidFill>
              </a:rPr>
              <a:t>1 </a:t>
            </a:r>
            <a:r>
              <a:rPr lang="zh-CN" altLang="en-US" sz="2000" b="1" dirty="0">
                <a:solidFill>
                  <a:srgbClr val="62FDFE"/>
                </a:solidFill>
              </a:rPr>
              <a:t>运行到</a:t>
            </a:r>
            <a:r>
              <a:rPr lang="en-US" altLang="zh-CN" sz="2000" b="1" dirty="0">
                <a:solidFill>
                  <a:srgbClr val="62FDFE"/>
                </a:solidFill>
              </a:rPr>
              <a:t>break </a:t>
            </a:r>
            <a:r>
              <a:rPr lang="zh-CN" altLang="en-US" sz="2000" b="1" dirty="0">
                <a:solidFill>
                  <a:srgbClr val="62FDFE"/>
                </a:solidFill>
              </a:rPr>
              <a:t>跳出语句 </a:t>
            </a:r>
            <a:r>
              <a:rPr lang="en-US" altLang="zh-CN" sz="2000" b="1" dirty="0">
                <a:solidFill>
                  <a:srgbClr val="62FDFE"/>
                </a:solidFill>
              </a:rPr>
              <a:t>2 </a:t>
            </a:r>
            <a:r>
              <a:rPr lang="zh-CN" altLang="en-US" sz="2000" b="1" dirty="0">
                <a:solidFill>
                  <a:srgbClr val="62FDFE"/>
                </a:solidFill>
              </a:rPr>
              <a:t>运行到大括号结束。</a:t>
            </a:r>
            <a:endParaRPr lang="en-US" sz="2000" b="1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373904" y="3623610"/>
            <a:ext cx="9955946" cy="61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</a:rPr>
              <a:t>如果在书写代码的时候</a:t>
            </a:r>
            <a:r>
              <a:rPr lang="en-US" altLang="zh-CN" sz="2000" b="1" dirty="0">
                <a:solidFill>
                  <a:srgbClr val="62FDFE"/>
                </a:solidFill>
              </a:rPr>
              <a:t>,</a:t>
            </a:r>
            <a:r>
              <a:rPr lang="zh-CN" altLang="en-US" sz="2000" b="1" dirty="0">
                <a:solidFill>
                  <a:srgbClr val="62FDFE"/>
                </a:solidFill>
              </a:rPr>
              <a:t>忘记了</a:t>
            </a:r>
            <a:r>
              <a:rPr lang="en-US" altLang="zh-CN" sz="2000" b="1" dirty="0">
                <a:solidFill>
                  <a:srgbClr val="62FDFE"/>
                </a:solidFill>
              </a:rPr>
              <a:t>break</a:t>
            </a:r>
            <a:r>
              <a:rPr lang="zh-CN" altLang="en-US" sz="2000" b="1" dirty="0">
                <a:solidFill>
                  <a:srgbClr val="62FDFE"/>
                </a:solidFill>
              </a:rPr>
              <a:t>关键字</a:t>
            </a:r>
            <a:r>
              <a:rPr lang="en-US" altLang="zh-CN" sz="2000" b="1" dirty="0">
                <a:solidFill>
                  <a:srgbClr val="62FDFE"/>
                </a:solidFill>
              </a:rPr>
              <a:t>,</a:t>
            </a:r>
            <a:r>
              <a:rPr lang="zh-CN" altLang="en-US" sz="2000" b="1" dirty="0">
                <a:solidFill>
                  <a:srgbClr val="62FDFE"/>
                </a:solidFill>
              </a:rPr>
              <a:t>那么会造成一个现象</a:t>
            </a:r>
            <a:r>
              <a:rPr lang="en-US" altLang="zh-CN" sz="2000" b="1" dirty="0">
                <a:solidFill>
                  <a:srgbClr val="62FDFE"/>
                </a:solidFill>
              </a:rPr>
              <a:t>:case</a:t>
            </a:r>
            <a:r>
              <a:rPr lang="zh-CN" altLang="en-US" sz="2000" b="1" dirty="0">
                <a:solidFill>
                  <a:srgbClr val="62FDFE"/>
                </a:solidFill>
              </a:rPr>
              <a:t>穿透</a:t>
            </a:r>
            <a:r>
              <a:rPr lang="en-US" altLang="zh-CN" sz="2000" b="1" dirty="0">
                <a:solidFill>
                  <a:srgbClr val="62FDFE"/>
                </a:solidFill>
              </a:rPr>
              <a:t>!</a:t>
            </a:r>
            <a:endParaRPr lang="en-US" sz="2000" b="1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531088" y="4485781"/>
            <a:ext cx="3660231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latin typeface="+mn-ea"/>
                <a:cs typeface="Open Sans" panose="020B0606030504020204" pitchFamily="34" charset="0"/>
              </a:rPr>
              <a:t>每一个</a:t>
            </a:r>
            <a:r>
              <a:rPr lang="en-US" altLang="zh-CN" sz="2000" b="1" dirty="0">
                <a:solidFill>
                  <a:srgbClr val="62FDFE"/>
                </a:solidFill>
                <a:latin typeface="+mn-ea"/>
                <a:cs typeface="Open Sans" panose="020B0606030504020204" pitchFamily="34" charset="0"/>
              </a:rPr>
              <a:t>case</a:t>
            </a:r>
            <a:r>
              <a:rPr lang="zh-CN" altLang="en-US" sz="2000" b="1" dirty="0">
                <a:solidFill>
                  <a:srgbClr val="62FDFE"/>
                </a:solidFill>
                <a:latin typeface="+mn-ea"/>
                <a:cs typeface="Open Sans" panose="020B0606030504020204" pitchFamily="34" charset="0"/>
              </a:rPr>
              <a:t>常量必须互不相同。</a:t>
            </a:r>
            <a:endParaRPr lang="en-US" sz="2000" b="1" dirty="0">
              <a:solidFill>
                <a:srgbClr val="62FDFE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31" name="Rectangle 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34F1D04-1D33-4F6D-8EF4-4AB55BF2D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07" y="5566178"/>
            <a:ext cx="194630" cy="194630"/>
          </a:xfrm>
          <a:prstGeom prst="rect">
            <a:avLst/>
          </a:prstGeom>
          <a:solidFill>
            <a:srgbClr val="62FD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rgbClr val="62FDF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0BAB8-A2AC-4FAA-B161-787EFF1C7716}"/>
              </a:ext>
            </a:extLst>
          </p:cNvPr>
          <p:cNvSpPr/>
          <p:nvPr/>
        </p:nvSpPr>
        <p:spPr>
          <a:xfrm>
            <a:off x="1373904" y="5415235"/>
            <a:ext cx="9237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2FDFE"/>
                </a:solidFill>
              </a:rPr>
              <a:t>switch(</a:t>
            </a:r>
            <a:r>
              <a:rPr lang="zh-CN" altLang="en-US" sz="2000" b="1" dirty="0">
                <a:solidFill>
                  <a:srgbClr val="62FDFE"/>
                </a:solidFill>
              </a:rPr>
              <a:t>常量表达式</a:t>
            </a:r>
            <a:r>
              <a:rPr lang="en-US" altLang="zh-CN" sz="2000" b="1" dirty="0">
                <a:solidFill>
                  <a:srgbClr val="62FDFE"/>
                </a:solidFill>
              </a:rPr>
              <a:t>),</a:t>
            </a:r>
            <a:r>
              <a:rPr lang="zh-CN" altLang="en-US" sz="2000" b="1" dirty="0">
                <a:solidFill>
                  <a:srgbClr val="62FDFE"/>
                </a:solidFill>
              </a:rPr>
              <a:t>括号里面的表达式的值只能为：</a:t>
            </a:r>
            <a:r>
              <a:rPr lang="en-US" altLang="zh-CN" sz="2000" b="1" dirty="0">
                <a:solidFill>
                  <a:srgbClr val="62FDFE"/>
                </a:solidFill>
              </a:rPr>
              <a:t>short int char byte </a:t>
            </a:r>
            <a:r>
              <a:rPr lang="zh-CN" altLang="en-US" sz="2000" b="1" dirty="0">
                <a:solidFill>
                  <a:srgbClr val="62FDFE"/>
                </a:solidFill>
              </a:rPr>
              <a:t>或者</a:t>
            </a:r>
            <a:r>
              <a:rPr lang="en-US" altLang="zh-CN" sz="2000" b="1" dirty="0" err="1">
                <a:solidFill>
                  <a:srgbClr val="62FDFE"/>
                </a:solidFill>
              </a:rPr>
              <a:t>enum</a:t>
            </a:r>
            <a:r>
              <a:rPr lang="zh-CN" altLang="en-US" sz="2000" b="1" dirty="0">
                <a:solidFill>
                  <a:srgbClr val="62FDFE"/>
                </a:solidFill>
              </a:rPr>
              <a:t>类型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23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0C6152-0B99-402A-8765-560B613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示例一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733E70-5195-4C16-9E4D-037E420C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输入</a:t>
            </a:r>
            <a:r>
              <a:rPr lang="en-US" altLang="zh-CN" sz="2000" b="1" dirty="0">
                <a:solidFill>
                  <a:srgbClr val="FFFFFF"/>
                </a:solidFill>
              </a:rPr>
              <a:t>1</a:t>
            </a:r>
            <a:r>
              <a:rPr lang="zh-CN" alt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，会输出什么？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5EC8FB-989D-4C81-996D-8C3CA8931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3822" y="1008160"/>
            <a:ext cx="6553545" cy="4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69CD31-08AB-4694-B9D5-2ADBB973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示例二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3797D9-DD82-4951-9DF9-CD2E8A79B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bg1"/>
                </a:solidFill>
              </a:rPr>
              <a:t>要求按照考试成绩的等级输出百分制分数段，</a:t>
            </a:r>
            <a:r>
              <a:rPr lang="en-US" altLang="zh-CN" sz="2000" b="1">
                <a:solidFill>
                  <a:schemeClr val="bg1"/>
                </a:solidFill>
              </a:rPr>
              <a:t>A</a:t>
            </a:r>
            <a:r>
              <a:rPr lang="zh-CN" altLang="en-US" sz="2000" b="1">
                <a:solidFill>
                  <a:schemeClr val="bg1"/>
                </a:solidFill>
              </a:rPr>
              <a:t>等为</a:t>
            </a:r>
            <a:r>
              <a:rPr lang="en-US" altLang="zh-CN" sz="2000" b="1">
                <a:solidFill>
                  <a:schemeClr val="bg1"/>
                </a:solidFill>
              </a:rPr>
              <a:t>85</a:t>
            </a:r>
            <a:r>
              <a:rPr lang="zh-CN" altLang="en-US" sz="2000" b="1">
                <a:solidFill>
                  <a:schemeClr val="bg1"/>
                </a:solidFill>
              </a:rPr>
              <a:t>分以上，</a:t>
            </a:r>
            <a:endParaRPr lang="en-US" altLang="zh-CN" sz="2000" b="1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等为</a:t>
            </a:r>
            <a:r>
              <a:rPr lang="en-US" altLang="zh-CN" sz="2000" b="1">
                <a:solidFill>
                  <a:schemeClr val="bg1"/>
                </a:solidFill>
              </a:rPr>
              <a:t>70~84</a:t>
            </a:r>
            <a:r>
              <a:rPr lang="zh-CN" altLang="en-US" sz="2000" b="1">
                <a:solidFill>
                  <a:schemeClr val="bg1"/>
                </a:solidFill>
              </a:rPr>
              <a:t>分，</a:t>
            </a:r>
            <a:endParaRPr lang="en-US" altLang="zh-CN" sz="2000" b="1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C</a:t>
            </a:r>
            <a:r>
              <a:rPr lang="zh-CN" altLang="en-US" sz="2000" b="1">
                <a:solidFill>
                  <a:schemeClr val="bg1"/>
                </a:solidFill>
              </a:rPr>
              <a:t>等为</a:t>
            </a:r>
            <a:r>
              <a:rPr lang="en-US" altLang="zh-CN" sz="2000" b="1">
                <a:solidFill>
                  <a:schemeClr val="bg1"/>
                </a:solidFill>
              </a:rPr>
              <a:t>60~69</a:t>
            </a:r>
            <a:r>
              <a:rPr lang="zh-CN" altLang="en-US" sz="2000" b="1">
                <a:solidFill>
                  <a:schemeClr val="bg1"/>
                </a:solidFill>
              </a:rPr>
              <a:t>分，</a:t>
            </a:r>
            <a:endParaRPr lang="en-US" altLang="zh-CN" sz="2000" b="1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等为</a:t>
            </a:r>
            <a:r>
              <a:rPr lang="en-US" altLang="zh-CN" sz="2000" b="1">
                <a:solidFill>
                  <a:schemeClr val="bg1"/>
                </a:solidFill>
              </a:rPr>
              <a:t>60</a:t>
            </a:r>
            <a:r>
              <a:rPr lang="zh-CN" altLang="en-US" sz="2000" b="1">
                <a:solidFill>
                  <a:schemeClr val="bg1"/>
                </a:solidFill>
              </a:rPr>
              <a:t>分以下。成绩的等级由键盘输入。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5A5842-4BD4-4EFE-8089-D5D04002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949834"/>
            <a:ext cx="6250769" cy="47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26956" y="583024"/>
            <a:ext cx="93032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103466" y="753149"/>
            <a:ext cx="333150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a typeface="Meiryo" panose="020B0604030504040204" pitchFamily="34" charset="-128"/>
                <a:cs typeface="Open Sans" panose="020B0606030504020204" pitchFamily="34" charset="0"/>
              </a:rPr>
              <a:t>例题一</a:t>
            </a:r>
          </a:p>
        </p:txBody>
      </p:sp>
      <p:sp>
        <p:nvSpPr>
          <p:cNvPr id="25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82429" y="2172278"/>
            <a:ext cx="5428309" cy="431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int </a:t>
            </a:r>
            <a:r>
              <a:rPr lang="en-US" sz="2000" b="1" dirty="0" err="1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</a:t>
            </a: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= 10, j = 18, k = 30;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switch(j - </a:t>
            </a:r>
            <a:r>
              <a:rPr lang="en-US" sz="2000" b="1" dirty="0" err="1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</a:t>
            </a: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){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	case 8:  k++;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    case 9:  k += 2;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     case 10: k += 3; 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    default: k /= j; 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 }</a:t>
            </a:r>
          </a:p>
        </p:txBody>
      </p:sp>
      <p:sp>
        <p:nvSpPr>
          <p:cNvPr id="26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972865" y="1551980"/>
            <a:ext cx="2907962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输出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的值为多少？</a:t>
            </a:r>
            <a:endParaRPr lang="en-US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E02CD-1A93-4DD8-A790-C84B2EBD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77" y="2902688"/>
            <a:ext cx="3614587" cy="1872775"/>
          </a:xfrm>
        </p:spPr>
        <p:txBody>
          <a:bodyPr/>
          <a:lstStyle/>
          <a:p>
            <a:r>
              <a:rPr lang="en-US" altLang="zh-CN" dirty="0">
                <a:solidFill>
                  <a:srgbClr val="62FDFE"/>
                </a:solidFill>
              </a:rPr>
              <a:t>K = 2</a:t>
            </a:r>
            <a:endParaRPr lang="zh-CN" altLang="en-US" dirty="0">
              <a:solidFill>
                <a:srgbClr val="62FDF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25" grpId="0"/>
      <p:bldP spid="2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579712"/>
            <a:ext cx="1046083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061958" y="709073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例题二</a:t>
            </a:r>
          </a:p>
        </p:txBody>
      </p:sp>
      <p:sp>
        <p:nvSpPr>
          <p:cNvPr id="5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125322" y="2074911"/>
            <a:ext cx="4010203" cy="1851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1-7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，输出今天是星期几，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例如：输入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，输出今天是星期一</a:t>
            </a:r>
            <a:endParaRPr lang="en-US" altLang="zh-CN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输入非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1-7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</a:t>
            </a:r>
            <a:r>
              <a:rPr lang="en-US" altLang="zh-CN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error</a:t>
            </a:r>
            <a:r>
              <a:rPr lang="zh-CN" altLang="en-US" sz="2000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490490A-7E38-4629-B45D-BC5FAA2BD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905" y="2127700"/>
            <a:ext cx="5227773" cy="400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586271"/>
            <a:ext cx="1040287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258804" y="715632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a typeface="Meiryo" panose="020B0604030504040204" pitchFamily="34" charset="-128"/>
                <a:cs typeface="Open Sans" panose="020B0606030504020204" pitchFamily="34" charset="0"/>
              </a:rPr>
              <a:t>例题三</a:t>
            </a:r>
          </a:p>
        </p:txBody>
      </p:sp>
      <p:sp>
        <p:nvSpPr>
          <p:cNvPr id="4064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0" y="1894081"/>
            <a:ext cx="4063365" cy="3447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</a:t>
            </a:r>
            <a:r>
              <a:rPr lang="en-US" altLang="zh-CN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1-12</a:t>
            </a: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月份，输出当前季节</a:t>
            </a:r>
            <a:endParaRPr lang="en-US" altLang="zh-CN" sz="2000" b="1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例如：输入</a:t>
            </a:r>
            <a:r>
              <a:rPr lang="en-US" altLang="zh-CN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，输出春季。</a:t>
            </a:r>
            <a:endParaRPr lang="en-US" altLang="zh-CN" sz="2000" b="1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</a:t>
            </a:r>
            <a:r>
              <a:rPr lang="en-US" altLang="zh-CN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，输出夏季。</a:t>
            </a:r>
            <a:endParaRPr lang="en-US" altLang="zh-CN" sz="2000" b="1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</a:t>
            </a:r>
            <a:r>
              <a:rPr lang="en-US" altLang="zh-CN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7</a:t>
            </a: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，输出秋季。</a:t>
            </a:r>
            <a:endParaRPr lang="en-US" altLang="zh-CN" sz="2000" b="1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输入</a:t>
            </a:r>
            <a:r>
              <a:rPr lang="en-US" altLang="zh-CN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10</a:t>
            </a:r>
            <a:r>
              <a:rPr lang="zh-CN" altLang="en-US" sz="2000" b="1" dirty="0">
                <a:solidFill>
                  <a:srgbClr val="62FDFE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，输出冬季</a:t>
            </a:r>
            <a:r>
              <a:rPr lang="zh-CN" alt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altLang="zh-CN" sz="105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46D84-840A-4A1C-8F63-F8AC3B893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312" y="1894081"/>
            <a:ext cx="5029636" cy="4191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40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83659" y="3215375"/>
            <a:ext cx="659748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600" b="1" spc="3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选择结构程序综合举例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12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62" y="260494"/>
            <a:ext cx="3278073" cy="3278073"/>
          </a:xfrm>
          <a:prstGeom prst="rect">
            <a:avLst/>
          </a:prstGeom>
        </p:spPr>
      </p:pic>
      <p:pic>
        <p:nvPicPr>
          <p:cNvPr id="120" name="图片 11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5" y="4406351"/>
            <a:ext cx="2617373" cy="4011797"/>
          </a:xfrm>
          <a:prstGeom prst="rect">
            <a:avLst/>
          </a:prstGeom>
        </p:spPr>
      </p:pic>
      <p:pic>
        <p:nvPicPr>
          <p:cNvPr id="70" name="图片 6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747" r="28355" b="3844"/>
          <a:stretch>
            <a:fillRect/>
          </a:stretch>
        </p:blipFill>
        <p:spPr>
          <a:xfrm rot="17100000">
            <a:off x="4001570" y="-483413"/>
            <a:ext cx="4146398" cy="4622014"/>
          </a:xfrm>
          <a:prstGeom prst="rect">
            <a:avLst/>
          </a:prstGeom>
        </p:spPr>
      </p:pic>
      <p:pic>
        <p:nvPicPr>
          <p:cNvPr id="71" name="图片 7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9317" r="34744" b="20898"/>
          <a:stretch>
            <a:fillRect/>
          </a:stretch>
        </p:blipFill>
        <p:spPr>
          <a:xfrm>
            <a:off x="4581975" y="424419"/>
            <a:ext cx="3023826" cy="2986498"/>
          </a:xfrm>
          <a:prstGeom prst="rect">
            <a:avLst/>
          </a:prstGeom>
        </p:spPr>
      </p:pic>
      <p:sp>
        <p:nvSpPr>
          <p:cNvPr id="69" name="椭圆 6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649523" y="483357"/>
            <a:ext cx="2812252" cy="2812252"/>
          </a:xfrm>
          <a:prstGeom prst="ellipse">
            <a:avLst/>
          </a:prstGeom>
          <a:noFill/>
          <a:ln>
            <a:solidFill>
              <a:srgbClr val="64CAD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987170" y="1350540"/>
            <a:ext cx="2057666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目 录</a:t>
            </a:r>
          </a:p>
        </p:txBody>
      </p:sp>
      <p:sp>
        <p:nvSpPr>
          <p:cNvPr id="97" name="矩形 96"/>
          <p:cNvSpPr/>
          <p:nvPr/>
        </p:nvSpPr>
        <p:spPr>
          <a:xfrm>
            <a:off x="595094" y="5164099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选择结构的嵌套</a:t>
            </a:r>
          </a:p>
        </p:txBody>
      </p:sp>
      <p:grpSp>
        <p:nvGrpSpPr>
          <p:cNvPr id="9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1474166" y="4142225"/>
            <a:ext cx="901284" cy="901284"/>
            <a:chOff x="1413324" y="1664562"/>
            <a:chExt cx="1381545" cy="1381544"/>
          </a:xfrm>
        </p:grpSpPr>
        <p:sp>
          <p:nvSpPr>
            <p:cNvPr id="13" name="椭圆 12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17" name="任意多边形 1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643246" y="4165910"/>
            <a:ext cx="901284" cy="901284"/>
            <a:chOff x="1413324" y="1664562"/>
            <a:chExt cx="1381545" cy="1381544"/>
          </a:xfrm>
        </p:grpSpPr>
        <p:sp>
          <p:nvSpPr>
            <p:cNvPr id="81" name="椭圆 80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85" name="任意多边形 84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9749436" y="4209341"/>
            <a:ext cx="901284" cy="901284"/>
            <a:chOff x="1413324" y="1664562"/>
            <a:chExt cx="1381545" cy="1381544"/>
          </a:xfrm>
        </p:grpSpPr>
        <p:sp>
          <p:nvSpPr>
            <p:cNvPr id="89" name="椭圆 88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93" name="任意多边形 92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03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4581975" y="5272323"/>
            <a:ext cx="3131759" cy="72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用</a:t>
            </a:r>
            <a:r>
              <a:rPr lang="en-US" altLang="zh-CN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switch</a:t>
            </a:r>
            <a:r>
              <a: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语句实现多分支选择结构</a:t>
            </a:r>
          </a:p>
        </p:txBody>
      </p:sp>
      <p:sp>
        <p:nvSpPr>
          <p:cNvPr id="118" name="矩形 117"/>
          <p:cNvSpPr/>
          <p:nvPr/>
        </p:nvSpPr>
        <p:spPr>
          <a:xfrm>
            <a:off x="8870364" y="5275958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rPr>
              <a:t>选择结构程序综合举例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0.13842 L 4.16667E-7 4.8148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3.7037E-6 L 0.9638 -3.7037E-6 " pathEditMode="relative" rAng="0" ptsTypes="AA">
                                      <p:cBhvr>
                                        <p:cTn id="38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9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22578 1.85185E-6 L 2.08333E-7 1.85185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22579 4.07407E-6 L 3.95833E-6 4.07407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82" dur="5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75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" grpId="0"/>
      <p:bldP spid="8" grpId="1"/>
      <p:bldP spid="112" grpId="0"/>
      <p:bldP spid="1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36324" y="609660"/>
            <a:ext cx="97146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067457" y="739021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a typeface="Meiryo" panose="020B0604030504040204" pitchFamily="34" charset="-128"/>
                <a:cs typeface="Open Sans" panose="020B0606030504020204" pitchFamily="34" charset="0"/>
              </a:rPr>
              <a:t>例题一</a:t>
            </a:r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85510" y="2188012"/>
            <a:ext cx="671677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给一个不多于</a:t>
            </a:r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5</a:t>
            </a:r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位数的正整数，要求：</a:t>
            </a:r>
            <a:endParaRPr lang="en-US" altLang="zh-CN" sz="2000" dirty="0">
              <a:solidFill>
                <a:srgbClr val="62FDFE"/>
              </a:solidFill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just"/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1.</a:t>
            </a:r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求出它是几位数；</a:t>
            </a:r>
            <a:endParaRPr lang="en-US" altLang="zh-CN" sz="2000" dirty="0">
              <a:solidFill>
                <a:srgbClr val="62FDFE"/>
              </a:solidFill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just"/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2.</a:t>
            </a:r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分别输出每一位数字；</a:t>
            </a:r>
            <a:endParaRPr lang="en-US" altLang="zh-CN" sz="2000" dirty="0">
              <a:solidFill>
                <a:srgbClr val="62FDFE"/>
              </a:solidFill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just"/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3.</a:t>
            </a:r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按逆序输出各位数字，例如原数为</a:t>
            </a:r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321</a:t>
            </a:r>
            <a:r>
              <a:rPr lang="zh-CN" altLang="en-US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，应输出</a:t>
            </a:r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123.</a:t>
            </a:r>
          </a:p>
          <a:p>
            <a:pPr algn="just"/>
            <a:r>
              <a:rPr lang="en-US" altLang="zh-CN" sz="2000" dirty="0">
                <a:solidFill>
                  <a:srgbClr val="62FDFE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</a:p>
          <a:p>
            <a:pPr algn="r"/>
            <a:r>
              <a:rPr lang="en-US" sz="1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E7AE9-E9EB-43BC-8B37-C8401772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10" y="4648009"/>
            <a:ext cx="2690093" cy="1097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F14E6E-B6EF-4F2E-8E95-8D12D83FD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379" y="4628957"/>
            <a:ext cx="5944115" cy="1135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79" y="208077"/>
            <a:ext cx="6477000" cy="6477000"/>
          </a:xfrm>
          <a:prstGeom prst="rect">
            <a:avLst/>
          </a:prstGeom>
        </p:spPr>
      </p:pic>
      <p:pic>
        <p:nvPicPr>
          <p:cNvPr id="20" name="图片 1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747" r="28355" b="3844"/>
          <a:stretch>
            <a:fillRect/>
          </a:stretch>
        </p:blipFill>
        <p:spPr>
          <a:xfrm rot="17100000">
            <a:off x="2115207" y="-860304"/>
            <a:ext cx="7616344" cy="8489984"/>
          </a:xfrm>
          <a:prstGeom prst="rect">
            <a:avLst/>
          </a:prstGeom>
        </p:spPr>
      </p:pic>
      <p:pic>
        <p:nvPicPr>
          <p:cNvPr id="14" name="图片 1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9317" r="34744" b="20898"/>
          <a:stretch>
            <a:fillRect/>
          </a:stretch>
        </p:blipFill>
        <p:spPr>
          <a:xfrm>
            <a:off x="3165328" y="731875"/>
            <a:ext cx="5554340" cy="5485774"/>
          </a:xfrm>
          <a:prstGeom prst="rect">
            <a:avLst/>
          </a:prstGeom>
        </p:spPr>
      </p:pic>
      <p:sp>
        <p:nvSpPr>
          <p:cNvPr id="16" name="椭圆 1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321403" y="863721"/>
            <a:ext cx="5165712" cy="5165712"/>
          </a:xfrm>
          <a:prstGeom prst="ellipse">
            <a:avLst/>
          </a:prstGeom>
          <a:noFill/>
          <a:ln>
            <a:solidFill>
              <a:srgbClr val="64CAD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8" name="矩形 1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126466" y="3057410"/>
            <a:ext cx="5632063" cy="798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600" b="1" dirty="0">
                <a:solidFill>
                  <a:srgbClr val="A0DAE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谢谢观看</a:t>
            </a:r>
            <a:endParaRPr lang="en-US" altLang="zh-CN" sz="4600" b="1" dirty="0">
              <a:solidFill>
                <a:srgbClr val="A0DAE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70833E-6 0.13842 L 2.70833E-6 3.33333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3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388088" y="2773332"/>
            <a:ext cx="1627370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106171" y="2823578"/>
            <a:ext cx="4697741" cy="1308501"/>
            <a:chOff x="6543158" y="1597614"/>
            <a:chExt cx="5939199" cy="1308501"/>
          </a:xfrm>
        </p:grpSpPr>
        <p:sp>
          <p:nvSpPr>
            <p:cNvPr id="59" name="矩形 58"/>
            <p:cNvSpPr/>
            <p:nvPr/>
          </p:nvSpPr>
          <p:spPr>
            <a:xfrm>
              <a:off x="6543158" y="1597614"/>
              <a:ext cx="5939199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4600" b="1" spc="3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选择结构的嵌套</a:t>
              </a: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8099261" y="2442269"/>
              <a:ext cx="2661593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altLang="ko-KR" sz="24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IF</a:t>
              </a:r>
              <a:r>
                <a:rPr lang="zh-CN" altLang="en-US" sz="24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语句的嵌套</a:t>
              </a:r>
              <a:endParaRPr lang="en-US" altLang="ko-KR" sz="2400" b="0" dirty="0">
                <a:solidFill>
                  <a:srgbClr val="A0DAE4"/>
                </a:solidFill>
                <a:effectLst/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180978" y="612295"/>
            <a:ext cx="4976796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spc="200" dirty="0">
                <a:solidFill>
                  <a:srgbClr val="62FD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If</a:t>
            </a:r>
            <a:r>
              <a:rPr lang="zh-CN" altLang="en-US" sz="3600" b="1" spc="200" dirty="0">
                <a:solidFill>
                  <a:srgbClr val="62FD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语句嵌套的一般形式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7247964" y="1272958"/>
            <a:ext cx="2996479" cy="5297624"/>
            <a:chOff x="7152654" y="667070"/>
            <a:chExt cx="3329354" cy="588613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152654" y="667070"/>
              <a:ext cx="3329354" cy="588613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152654" y="667070"/>
              <a:ext cx="3329354" cy="5886130"/>
            </a:xfrm>
            <a:prstGeom prst="rect">
              <a:avLst/>
            </a:prstGeom>
          </p:spPr>
        </p:pic>
      </p:grpSp>
      <p:sp>
        <p:nvSpPr>
          <p:cNvPr id="15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938541" y="1543798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527630" y="1449818"/>
            <a:ext cx="5368882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</a:t>
            </a:r>
            <a:r>
              <a:rPr lang="en-US" altLang="zh-CN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zh-CN" altLang="en-US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语句中又包含一个或多个</a:t>
            </a:r>
            <a:r>
              <a:rPr lang="en-US" altLang="zh-CN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zh-CN" altLang="en-US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语句称为</a:t>
            </a:r>
            <a:r>
              <a:rPr lang="en-US" altLang="zh-CN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zh-CN" altLang="en-US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语句的嵌套</a:t>
            </a:r>
            <a:endParaRPr lang="en-US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938541" y="2444662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20A146B-B1FB-4B47-B07F-CBB6E0556D81}"/>
              </a:ext>
            </a:extLst>
          </p:cNvPr>
          <p:cNvSpPr/>
          <p:nvPr/>
        </p:nvSpPr>
        <p:spPr>
          <a:xfrm>
            <a:off x="2604617" y="2302196"/>
            <a:ext cx="3233403" cy="369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if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（ ）</a:t>
            </a:r>
            <a:endParaRPr lang="en-US" altLang="zh-CN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	if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（ ）</a:t>
            </a:r>
            <a:r>
              <a:rPr 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else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else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（ ） 语句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else  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语句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15" grpId="0" animBg="1"/>
      <p:bldP spid="16" grpId="0"/>
      <p:bldP spid="17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104488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600" b="1" spc="200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81495" y="361272"/>
            <a:ext cx="9715127" cy="83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在多重嵌套中，</a:t>
            </a:r>
            <a:r>
              <a:rPr lang="en-US" altLang="zh-CN" sz="28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else</a:t>
            </a:r>
            <a:r>
              <a:rPr lang="zh-CN" altLang="en-US" sz="28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总是与它上面的最近的未配对的</a:t>
            </a:r>
            <a:r>
              <a:rPr lang="en-US" altLang="zh-CN" sz="28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if</a:t>
            </a:r>
            <a:r>
              <a:rPr lang="zh-CN" altLang="en-US" sz="28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配对</a:t>
            </a:r>
            <a:endParaRPr lang="en-US" sz="280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74495" y="1192718"/>
            <a:ext cx="1982432" cy="7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示例：</a:t>
            </a:r>
            <a:endParaRPr lang="en-US" sz="240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764246" y="1918558"/>
            <a:ext cx="4644613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If(a&gt;b)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 If(b &gt; 0)</a:t>
            </a:r>
          </a:p>
          <a:p>
            <a:pPr algn="ctr">
              <a:lnSpc>
                <a:spcPct val="200000"/>
              </a:lnSpc>
            </a:pP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cout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&lt;&lt;“a &gt; b &gt; 0”&lt;&lt;</a:t>
            </a: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endl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;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else </a:t>
            </a:r>
          </a:p>
          <a:p>
            <a:pPr algn="ctr">
              <a:lnSpc>
                <a:spcPct val="200000"/>
              </a:lnSpc>
            </a:pP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cout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&lt;&lt;  “a &gt; b , b &lt;= 0”&lt;&lt;</a:t>
            </a: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endl</a:t>
            </a:r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;</a:t>
            </a:r>
          </a:p>
        </p:txBody>
      </p:sp>
      <p:sp>
        <p:nvSpPr>
          <p:cNvPr id="36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408859" y="1918558"/>
            <a:ext cx="4644613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If(a&gt;b){</a:t>
            </a:r>
            <a:b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 if(b&gt;0)</a:t>
            </a:r>
          </a:p>
          <a:p>
            <a:pPr algn="ctr">
              <a:lnSpc>
                <a:spcPct val="200000"/>
              </a:lnSpc>
            </a:pP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cout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&lt;&lt; “a &gt; b &gt; 0”&lt;&lt; </a:t>
            </a: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endl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;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}</a:t>
            </a:r>
            <a:r>
              <a:rPr lang="en-US" altLang="zh-CN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else</a:t>
            </a:r>
            <a:endParaRPr lang="en-US" sz="240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cout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&lt;&lt; “ a  &lt;=  b ” &lt;&lt;</a:t>
            </a:r>
            <a:r>
              <a:rPr lang="en-US" sz="2400" dirty="0" err="1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endl</a:t>
            </a:r>
            <a:r>
              <a:rPr lang="en-US" sz="240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;.</a:t>
            </a: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</p:cSld>
  <p:clrMapOvr>
    <a:masterClrMapping/>
  </p:clrMapOvr>
  <p:transition spd="slow" advClick="0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5D7B9A-118C-47AC-B5CF-FC4771CE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190243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优化</a:t>
            </a:r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if</a:t>
            </a:r>
            <a:r>
              <a:rPr lang="zh-CN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逻辑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AEEB-AEFA-4D84-A44A-204F99457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170211"/>
            <a:ext cx="3363974" cy="341562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人们考虑的东西到时候，都会把最可能发生的情况先做好准备。优化</a:t>
            </a:r>
            <a:r>
              <a:rPr lang="en-US" altLang="zh-CN" sz="2400" dirty="0">
                <a:solidFill>
                  <a:schemeClr val="bg1"/>
                </a:solidFill>
              </a:rPr>
              <a:t>if</a:t>
            </a:r>
            <a:r>
              <a:rPr lang="zh-CN" altLang="en-US" sz="2400" dirty="0">
                <a:solidFill>
                  <a:schemeClr val="bg1"/>
                </a:solidFill>
              </a:rPr>
              <a:t>逻辑的时候也可以这样想：把最可能出现的条件放在前面，把最不可能出现的条件放在后面，这样程序执行时总会按照表达式的先后顺序逐一检测所有的条件，知道发现匹配的条件才会停止继续检测。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9D8C393-C228-4C35-A1C9-C71D611327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663" r="9663"/>
          <a:stretch>
            <a:fillRect/>
          </a:stretch>
        </p:blipFill>
        <p:spPr>
          <a:xfrm>
            <a:off x="5297763" y="878834"/>
            <a:ext cx="6250769" cy="49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8F214-57E2-4F6F-8A07-040E599D3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86809"/>
          </a:xfrm>
        </p:spPr>
        <p:txBody>
          <a:bodyPr/>
          <a:lstStyle/>
          <a:p>
            <a:r>
              <a:rPr lang="zh-CN" altLang="en-US" dirty="0">
                <a:solidFill>
                  <a:srgbClr val="62FDFE"/>
                </a:solidFill>
              </a:rPr>
              <a:t>示例一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5FEE8-7803-4F77-8A00-ACE4AC4A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33107"/>
            <a:ext cx="3932237" cy="4135881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62FDFE"/>
                </a:solidFill>
              </a:rPr>
              <a:t>有一个函数</a:t>
            </a:r>
            <a:r>
              <a:rPr lang="zh-CN" altLang="en-US" sz="2000" dirty="0">
                <a:solidFill>
                  <a:srgbClr val="62FDFE"/>
                </a:solidFill>
              </a:rPr>
              <a:t>：</a:t>
            </a:r>
            <a:endParaRPr lang="en-US" altLang="zh-CN" sz="2000" dirty="0">
              <a:solidFill>
                <a:srgbClr val="62FDFE"/>
              </a:solidFill>
            </a:endParaRPr>
          </a:p>
          <a:p>
            <a:r>
              <a:rPr lang="en-US" altLang="zh-CN" sz="2000" dirty="0">
                <a:solidFill>
                  <a:srgbClr val="62FDFE"/>
                </a:solidFill>
              </a:rPr>
              <a:t>                       -1  ( x &lt; 0 )</a:t>
            </a:r>
          </a:p>
          <a:p>
            <a:endParaRPr lang="en-US" altLang="zh-CN" sz="2000" dirty="0">
              <a:solidFill>
                <a:srgbClr val="62FDFE"/>
              </a:solidFill>
            </a:endParaRPr>
          </a:p>
          <a:p>
            <a:r>
              <a:rPr lang="en-US" altLang="zh-CN" sz="2000" dirty="0">
                <a:solidFill>
                  <a:srgbClr val="62FDFE"/>
                </a:solidFill>
              </a:rPr>
              <a:t>Y =                   0  ( x = 0 )</a:t>
            </a:r>
          </a:p>
          <a:p>
            <a:r>
              <a:rPr lang="en-US" altLang="zh-CN" sz="2000" dirty="0">
                <a:solidFill>
                  <a:srgbClr val="62FDFE"/>
                </a:solidFill>
              </a:rPr>
              <a:t>                     </a:t>
            </a:r>
          </a:p>
          <a:p>
            <a:r>
              <a:rPr lang="en-US" altLang="zh-CN" sz="2000" dirty="0">
                <a:solidFill>
                  <a:srgbClr val="62FDFE"/>
                </a:solidFill>
              </a:rPr>
              <a:t>                        1  ( x &gt; 0 )</a:t>
            </a:r>
          </a:p>
          <a:p>
            <a:endParaRPr lang="en-US" altLang="zh-CN" sz="2000" dirty="0">
              <a:solidFill>
                <a:srgbClr val="62FDFE"/>
              </a:solidFill>
            </a:endParaRPr>
          </a:p>
          <a:p>
            <a:r>
              <a:rPr lang="zh-CN" altLang="en-US" sz="2000" b="1" dirty="0">
                <a:solidFill>
                  <a:srgbClr val="62FDFE"/>
                </a:solidFill>
              </a:rPr>
              <a:t>编一程序，输出一个</a:t>
            </a:r>
            <a:r>
              <a:rPr lang="en-US" altLang="zh-CN" sz="2000" b="1" dirty="0">
                <a:solidFill>
                  <a:srgbClr val="62FDFE"/>
                </a:solidFill>
              </a:rPr>
              <a:t>X</a:t>
            </a:r>
            <a:r>
              <a:rPr lang="zh-CN" altLang="en-US" sz="2000" b="1" dirty="0">
                <a:solidFill>
                  <a:srgbClr val="62FDFE"/>
                </a:solidFill>
              </a:rPr>
              <a:t>值，要求输出相应的</a:t>
            </a:r>
            <a:r>
              <a:rPr lang="en-US" altLang="zh-CN" sz="2000" b="1" dirty="0">
                <a:solidFill>
                  <a:srgbClr val="62FDFE"/>
                </a:solidFill>
              </a:rPr>
              <a:t>y</a:t>
            </a:r>
            <a:r>
              <a:rPr lang="zh-CN" altLang="en-US" sz="2000" b="1" dirty="0">
                <a:solidFill>
                  <a:srgbClr val="62FDFE"/>
                </a:solidFill>
              </a:rPr>
              <a:t>值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5174D795-7C20-4582-BA08-F5D4A30CBED2}"/>
              </a:ext>
            </a:extLst>
          </p:cNvPr>
          <p:cNvSpPr/>
          <p:nvPr/>
        </p:nvSpPr>
        <p:spPr>
          <a:xfrm>
            <a:off x="1446028" y="2339163"/>
            <a:ext cx="350874" cy="1616149"/>
          </a:xfrm>
          <a:prstGeom prst="leftBrace">
            <a:avLst/>
          </a:prstGeom>
          <a:ln w="19050">
            <a:solidFill>
              <a:srgbClr val="62F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CD6191-ADBB-45CF-880A-3CF2679A2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849" y="1842950"/>
            <a:ext cx="5044877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01192" y="584129"/>
            <a:ext cx="108722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054709" y="745091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a typeface="Meiryo" panose="020B0604030504040204" pitchFamily="34" charset="-128"/>
                <a:cs typeface="Open Sans" panose="020B0606030504020204" pitchFamily="34" charset="0"/>
              </a:rPr>
              <a:t>例题一</a:t>
            </a: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D0685D37-B94B-4E8A-A7A9-2D4478CCF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37" y="2028355"/>
            <a:ext cx="5121084" cy="38179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CC3C54-7F50-4E57-ADF3-77B2120E8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2" y="2028355"/>
            <a:ext cx="5538673" cy="3096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36825" y="612295"/>
            <a:ext cx="1161840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2088722" y="74165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rPr>
              <a:t>例题二</a:t>
            </a:r>
          </a:p>
        </p:txBody>
      </p:sp>
      <p:sp>
        <p:nvSpPr>
          <p:cNvPr id="697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65719" y="2040530"/>
            <a:ext cx="419446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输入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的成绩 ，输出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的等级</a:t>
            </a:r>
            <a:endParaRPr lang="en-US" altLang="zh-CN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当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x &lt; 60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时 为不及格，</a:t>
            </a:r>
            <a:endParaRPr lang="en-US" altLang="zh-CN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当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70 &gt; x &gt; =60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时 为及格，</a:t>
            </a:r>
            <a:endParaRPr lang="en-US" altLang="zh-CN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当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85 &gt; x &gt;= 70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时为良好，</a:t>
            </a:r>
            <a:endParaRPr lang="en-US" altLang="zh-CN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当</a:t>
            </a:r>
            <a:r>
              <a:rPr lang="en-US" altLang="zh-CN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x &gt;=85 </a:t>
            </a:r>
            <a:r>
              <a:rPr lang="zh-CN" altLang="en-US" sz="2000" dirty="0">
                <a:solidFill>
                  <a:srgbClr val="62FDF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时为优秀。</a:t>
            </a:r>
            <a:endParaRPr lang="en-US" sz="2000" dirty="0">
              <a:solidFill>
                <a:srgbClr val="62FDF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9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331365" y="2279563"/>
            <a:ext cx="2534582" cy="37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050" dirty="0">
                <a:solidFill>
                  <a:srgbClr val="6EC7D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E9F53-FBCE-49F0-9FD6-0117BCA7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225" y="1916805"/>
            <a:ext cx="4541914" cy="3619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1" grpId="0"/>
      <p:bldP spid="697" grpId="0"/>
      <p:bldP spid="699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702</Words>
  <Application>Microsoft Office PowerPoint</Application>
  <PresentationFormat>宽屏</PresentationFormat>
  <Paragraphs>152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Meiryo</vt:lpstr>
      <vt:lpstr>Microsoft YaHei UI</vt:lpstr>
      <vt:lpstr>Open Sans</vt:lpstr>
      <vt:lpstr>Open Sans Light</vt:lpstr>
      <vt:lpstr>方正兰亭中黑_GBK</vt:lpstr>
      <vt:lpstr>锐字锐线俏皮简1.0</vt:lpstr>
      <vt:lpstr>宋体</vt:lpstr>
      <vt:lpstr>Arial</vt:lpstr>
      <vt:lpstr>Calibri</vt:lpstr>
      <vt:lpstr>Calibri Light</vt:lpstr>
      <vt:lpstr>Roboto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优化if逻辑</vt:lpstr>
      <vt:lpstr>示例一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示例一</vt:lpstr>
      <vt:lpstr>示例二</vt:lpstr>
      <vt:lpstr>K = 2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20</cp:revision>
  <dcterms:created xsi:type="dcterms:W3CDTF">2018-11-01T12:24:26Z</dcterms:created>
  <dcterms:modified xsi:type="dcterms:W3CDTF">2018-11-03T23:25:44Z</dcterms:modified>
</cp:coreProperties>
</file>